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454" r:id="rId3"/>
    <p:sldId id="504" r:id="rId4"/>
    <p:sldId id="503" r:id="rId5"/>
    <p:sldId id="457" r:id="rId6"/>
    <p:sldId id="456" r:id="rId7"/>
    <p:sldId id="501" r:id="rId8"/>
    <p:sldId id="502" r:id="rId9"/>
    <p:sldId id="458" r:id="rId10"/>
    <p:sldId id="483" r:id="rId11"/>
    <p:sldId id="459" r:id="rId12"/>
    <p:sldId id="455" r:id="rId13"/>
    <p:sldId id="485" r:id="rId14"/>
    <p:sldId id="486" r:id="rId15"/>
    <p:sldId id="461" r:id="rId16"/>
    <p:sldId id="487" r:id="rId17"/>
    <p:sldId id="462" r:id="rId18"/>
    <p:sldId id="488" r:id="rId19"/>
    <p:sldId id="463" r:id="rId20"/>
    <p:sldId id="466" r:id="rId21"/>
    <p:sldId id="489" r:id="rId22"/>
    <p:sldId id="467" r:id="rId23"/>
    <p:sldId id="468" r:id="rId24"/>
    <p:sldId id="469" r:id="rId25"/>
    <p:sldId id="470" r:id="rId26"/>
    <p:sldId id="471" r:id="rId27"/>
    <p:sldId id="472" r:id="rId28"/>
    <p:sldId id="473" r:id="rId29"/>
    <p:sldId id="474" r:id="rId30"/>
    <p:sldId id="475" r:id="rId31"/>
    <p:sldId id="490" r:id="rId32"/>
    <p:sldId id="465" r:id="rId33"/>
    <p:sldId id="464" r:id="rId34"/>
    <p:sldId id="477" r:id="rId35"/>
    <p:sldId id="476" r:id="rId36"/>
    <p:sldId id="481" r:id="rId37"/>
    <p:sldId id="482" r:id="rId38"/>
    <p:sldId id="491" r:id="rId39"/>
    <p:sldId id="492" r:id="rId40"/>
    <p:sldId id="493" r:id="rId41"/>
    <p:sldId id="478" r:id="rId42"/>
    <p:sldId id="497" r:id="rId43"/>
    <p:sldId id="498" r:id="rId44"/>
    <p:sldId id="499" r:id="rId45"/>
    <p:sldId id="500" r:id="rId46"/>
    <p:sldId id="479" r:id="rId47"/>
    <p:sldId id="505" r:id="rId48"/>
    <p:sldId id="506" r:id="rId49"/>
    <p:sldId id="507" r:id="rId50"/>
    <p:sldId id="508" r:id="rId51"/>
    <p:sldId id="509" r:id="rId52"/>
    <p:sldId id="514" r:id="rId53"/>
    <p:sldId id="480" r:id="rId54"/>
    <p:sldId id="513" r:id="rId55"/>
    <p:sldId id="515" r:id="rId56"/>
    <p:sldId id="516" r:id="rId57"/>
    <p:sldId id="518" r:id="rId58"/>
    <p:sldId id="517" r:id="rId59"/>
    <p:sldId id="510" r:id="rId60"/>
    <p:sldId id="519" r:id="rId61"/>
    <p:sldId id="521" r:id="rId62"/>
    <p:sldId id="520" r:id="rId63"/>
    <p:sldId id="512" r:id="rId64"/>
    <p:sldId id="522" r:id="rId65"/>
    <p:sldId id="523" r:id="rId66"/>
    <p:sldId id="529" r:id="rId67"/>
    <p:sldId id="524" r:id="rId68"/>
    <p:sldId id="530" r:id="rId69"/>
    <p:sldId id="526" r:id="rId70"/>
    <p:sldId id="531" r:id="rId71"/>
    <p:sldId id="532" r:id="rId72"/>
    <p:sldId id="533" r:id="rId73"/>
    <p:sldId id="527" r:id="rId74"/>
    <p:sldId id="528" r:id="rId75"/>
    <p:sldId id="525" r:id="rId76"/>
    <p:sldId id="534" r:id="rId77"/>
    <p:sldId id="361" r:id="rId7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753" autoAdjust="0"/>
  </p:normalViewPr>
  <p:slideViewPr>
    <p:cSldViewPr>
      <p:cViewPr varScale="1">
        <p:scale>
          <a:sx n="84" d="100"/>
          <a:sy n="84" d="100"/>
        </p:scale>
        <p:origin x="-78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B3A5D-8E38-4F60-9F9B-E7B9EC2C8FD4}" type="datetimeFigureOut">
              <a:rPr lang="ko-KR" altLang="en-US" smtClean="0"/>
              <a:pPr/>
              <a:t>2012-05-19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8F5C0F-03DB-4911-B877-65376279FF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2175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F5C0F-03DB-4911-B877-65376279FFC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계조는</a:t>
            </a:r>
            <a:r>
              <a:rPr lang="ko-KR" altLang="en-US" dirty="0" smtClean="0"/>
              <a:t> 색상을 표현할 수 있는 단계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F5C0F-03DB-4911-B877-65376279FFC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명부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사진이나 인쇄용지에서 가장 밝은 부분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F5C0F-03DB-4911-B877-65376279FFC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http://blog.naver.com/psy2993?Redirect=Log&amp;logNo=90081371916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F5C0F-03DB-4911-B877-65376279FFC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베버의</a:t>
            </a:r>
            <a:r>
              <a:rPr lang="ko-KR" altLang="en-US" dirty="0" smtClean="0"/>
              <a:t> 법칙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자극의 변화를 느끼기 위해서는 처음 자극에 대해 일정 비율 이상으로 자극을 받아야 된다는 법칙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F5C0F-03DB-4911-B877-65376279FFC5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F5C0F-03DB-4911-B877-65376279FFC5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F5C0F-03DB-4911-B877-65376279FFC5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F5C0F-03DB-4911-B877-65376279FFC5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73404-EDC6-4910-991A-6F8E22D7A1AF}" type="datetimeFigureOut">
              <a:rPr lang="ko-KR" altLang="en-US" smtClean="0"/>
              <a:pPr/>
              <a:t>2012-05-19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B6CD-F6AB-4F6F-9CAE-95D9D57AFC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73404-EDC6-4910-991A-6F8E22D7A1AF}" type="datetimeFigureOut">
              <a:rPr lang="ko-KR" altLang="en-US" smtClean="0"/>
              <a:pPr/>
              <a:t>2012-05-19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B6CD-F6AB-4F6F-9CAE-95D9D57AFC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73404-EDC6-4910-991A-6F8E22D7A1AF}" type="datetimeFigureOut">
              <a:rPr lang="ko-KR" altLang="en-US" smtClean="0"/>
              <a:pPr/>
              <a:t>2012-05-19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B6CD-F6AB-4F6F-9CAE-95D9D57AFC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73404-EDC6-4910-991A-6F8E22D7A1AF}" type="datetimeFigureOut">
              <a:rPr lang="ko-KR" altLang="en-US" smtClean="0"/>
              <a:pPr/>
              <a:t>2012-05-19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B6CD-F6AB-4F6F-9CAE-95D9D57AFC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73404-EDC6-4910-991A-6F8E22D7A1AF}" type="datetimeFigureOut">
              <a:rPr lang="ko-KR" altLang="en-US" smtClean="0"/>
              <a:pPr/>
              <a:t>2012-05-19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B6CD-F6AB-4F6F-9CAE-95D9D57AFC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73404-EDC6-4910-991A-6F8E22D7A1AF}" type="datetimeFigureOut">
              <a:rPr lang="ko-KR" altLang="en-US" smtClean="0"/>
              <a:pPr/>
              <a:t>2012-05-19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B6CD-F6AB-4F6F-9CAE-95D9D57AFC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73404-EDC6-4910-991A-6F8E22D7A1AF}" type="datetimeFigureOut">
              <a:rPr lang="ko-KR" altLang="en-US" smtClean="0"/>
              <a:pPr/>
              <a:t>2012-05-19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B6CD-F6AB-4F6F-9CAE-95D9D57AFC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73404-EDC6-4910-991A-6F8E22D7A1AF}" type="datetimeFigureOut">
              <a:rPr lang="ko-KR" altLang="en-US" smtClean="0"/>
              <a:pPr/>
              <a:t>2012-05-19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B6CD-F6AB-4F6F-9CAE-95D9D57AFC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73404-EDC6-4910-991A-6F8E22D7A1AF}" type="datetimeFigureOut">
              <a:rPr lang="ko-KR" altLang="en-US" smtClean="0"/>
              <a:pPr/>
              <a:t>2012-05-19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B6CD-F6AB-4F6F-9CAE-95D9D57AFC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73404-EDC6-4910-991A-6F8E22D7A1AF}" type="datetimeFigureOut">
              <a:rPr lang="ko-KR" altLang="en-US" smtClean="0"/>
              <a:pPr/>
              <a:t>2012-05-19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B6CD-F6AB-4F6F-9CAE-95D9D57AFC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73404-EDC6-4910-991A-6F8E22D7A1AF}" type="datetimeFigureOut">
              <a:rPr lang="ko-KR" altLang="en-US" smtClean="0"/>
              <a:pPr/>
              <a:t>2012-05-19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8B6CD-F6AB-4F6F-9CAE-95D9D57AFC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73404-EDC6-4910-991A-6F8E22D7A1AF}" type="datetimeFigureOut">
              <a:rPr lang="ko-KR" altLang="en-US" smtClean="0"/>
              <a:pPr/>
              <a:t>2012-05-19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8B6CD-F6AB-4F6F-9CAE-95D9D57AFC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:\이미지\메모\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76672"/>
            <a:ext cx="8172400" cy="6195322"/>
          </a:xfrm>
          <a:prstGeom prst="rect">
            <a:avLst/>
          </a:prstGeom>
          <a:noFill/>
        </p:spPr>
      </p:pic>
      <p:sp>
        <p:nvSpPr>
          <p:cNvPr id="7" name="TextBox 17"/>
          <p:cNvSpPr txBox="1"/>
          <p:nvPr/>
        </p:nvSpPr>
        <p:spPr>
          <a:xfrm>
            <a:off x="2843808" y="5589240"/>
            <a:ext cx="550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olidFill>
                  <a:srgbClr val="FF0000"/>
                </a:solidFill>
                <a:latin typeface="HY얕은샘물M" pitchFamily="18" charset="-127"/>
                <a:ea typeface="HY얕은샘물M" pitchFamily="18" charset="-127"/>
              </a:rPr>
              <a:t>Gamma Correction</a:t>
            </a:r>
            <a:r>
              <a:rPr lang="en-US" altLang="ko-K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  </a:t>
            </a:r>
            <a:r>
              <a:rPr lang="en-US" altLang="ko-KR" sz="2800" dirty="0" smtClean="0">
                <a:solidFill>
                  <a:schemeClr val="bg1">
                    <a:lumMod val="85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                   </a:t>
            </a:r>
            <a:r>
              <a:rPr lang="en-US" altLang="ko-KR" sz="2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m.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1564754"/>
            <a:ext cx="5750150" cy="3232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555776" y="2636912"/>
            <a:ext cx="4434227" cy="193899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감마를 설정하면 </a:t>
            </a:r>
            <a:endParaRPr lang="en-US" altLang="ko-KR" sz="6000" dirty="0" smtClean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6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화면이 달라져요</a:t>
            </a:r>
            <a:r>
              <a:rPr lang="en-US" altLang="ko-KR" sz="6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.~!</a:t>
            </a:r>
          </a:p>
        </p:txBody>
      </p:sp>
    </p:spTree>
    <p:extLst>
      <p:ext uri="{BB962C8B-B14F-4D97-AF65-F5344CB8AC3E}">
        <p14:creationId xmlns="" xmlns:p14="http://schemas.microsoft.com/office/powerpoint/2010/main" val="87330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690680" y="2564904"/>
            <a:ext cx="5833648" cy="193899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감마를 설명하기 이전에</a:t>
            </a:r>
            <a:endParaRPr lang="en-US" altLang="ko-KR" sz="6000" dirty="0" smtClean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6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기반 </a:t>
            </a:r>
            <a:r>
              <a:rPr lang="ko-KR" altLang="en-US" sz="60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지식좀</a:t>
            </a:r>
            <a:r>
              <a:rPr lang="ko-KR" altLang="en-US" sz="6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쌓고 갑시다</a:t>
            </a:r>
            <a:r>
              <a:rPr lang="en-US" altLang="ko-KR" sz="6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45627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99592" y="836712"/>
            <a:ext cx="5594801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LCD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모니터나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TV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의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OSD(On-Screen Display)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메뉴에</a:t>
            </a:r>
            <a:endParaRPr lang="en-US" altLang="ko-KR" sz="2800" dirty="0" smtClean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늘 있는 밝기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(Brightness)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와 명암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(Contrast).</a:t>
            </a:r>
          </a:p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 설정은 과거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CRT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시절부터 항상 </a:t>
            </a:r>
            <a:r>
              <a:rPr lang="ko-KR" altLang="en-US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있던것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  <a:endParaRPr lang="en-US" altLang="ko-KR" sz="2800" dirty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  <p:pic>
        <p:nvPicPr>
          <p:cNvPr id="1028" name="Picture 4" descr="http://www.benchclub.com/board/dir_img/vgafam_mrpardon/2006_02/25/86M3rI8tFv/cCqmV_bev_shot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924944"/>
            <a:ext cx="4324350" cy="3371850"/>
          </a:xfrm>
          <a:prstGeom prst="rect">
            <a:avLst/>
          </a:prstGeom>
          <a:noFill/>
        </p:spPr>
      </p:pic>
      <p:pic>
        <p:nvPicPr>
          <p:cNvPr id="1029" name="Picture 5" descr="http://www.benchclub.com/board/dir_img/vgafam_mrpardon/2006_02/25/86M3rI8tFv/cCqmV_osd_button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4077072"/>
            <a:ext cx="3848100" cy="2162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70832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99592" y="836712"/>
            <a:ext cx="6495689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최신 모니터나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TV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에는 감마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(Gamma)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나 </a:t>
            </a:r>
            <a:r>
              <a:rPr lang="ko-KR" altLang="en-US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백라이트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(Backlight)</a:t>
            </a:r>
          </a:p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라는 기능이 추가되기도 한다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916832"/>
            <a:ext cx="7096125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70832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906860"/>
            <a:ext cx="7115175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899592" y="836712"/>
            <a:ext cx="6495689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최신 모니터나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TV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에는 감마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(Gamma)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나 </a:t>
            </a:r>
            <a:r>
              <a:rPr lang="ko-KR" altLang="en-US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백라이트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(Backlight)</a:t>
            </a:r>
          </a:p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라는 기능이 추가되기도 한다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270832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2432788"/>
            <a:ext cx="5328592" cy="3992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899592" y="692696"/>
            <a:ext cx="5319085" cy="181588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화면의 밝은 정도나 </a:t>
            </a:r>
            <a:r>
              <a:rPr lang="ko-KR" altLang="en-US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계조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표현력에 큰 영향을 미치는</a:t>
            </a:r>
            <a:endParaRPr lang="en-US" altLang="ko-KR" sz="2800" dirty="0" smtClean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밝기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, 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명암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, 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감마의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3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가지 요소들간의 관계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endParaRPr lang="en-US" altLang="ko-KR" sz="2800" dirty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F(x) = gain * </a:t>
            </a:r>
            <a:r>
              <a:rPr lang="en-US" altLang="ko-KR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x^gamma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+ offset</a:t>
            </a:r>
            <a:endParaRPr lang="en-US" altLang="ko-KR" sz="2800" dirty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7445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99592" y="692696"/>
            <a:ext cx="7925568" cy="181588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밝기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(brightness)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는 더하거나 빼는 관계에 있고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, </a:t>
            </a:r>
          </a:p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명암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(contrast)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은 곱하는 관계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, 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감마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(Gamma)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는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x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에 대한 자승값의 관계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endParaRPr lang="en-US" altLang="ko-KR" sz="2800" dirty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F(x) = 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명암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* x^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감마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+ 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밝기</a:t>
            </a:r>
            <a:endParaRPr lang="en-US" altLang="ko-KR" sz="2800" dirty="0" smtClean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  <p:pic>
        <p:nvPicPr>
          <p:cNvPr id="183298" name="Picture 2" descr="http://www.monitor4u.co.kr/lesson/ContentImg/Aura_make%20fi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562236"/>
            <a:ext cx="5040560" cy="39951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67445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99592" y="692696"/>
            <a:ext cx="5957080" cy="126188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밝기</a:t>
            </a:r>
            <a:r>
              <a:rPr lang="en-US" altLang="ko-KR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(Brightness)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Up</a:t>
            </a: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8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비트 컬러 시스템은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계조가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0~255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로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256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단계로 나누어 표시하는데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256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단계의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계조에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똑같이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30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을 더한다면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??</a:t>
            </a:r>
            <a:endParaRPr lang="en-US" altLang="ko-KR" sz="2400" dirty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  <p:pic>
        <p:nvPicPr>
          <p:cNvPr id="2050" name="Picture 2" descr="http://www.monitor4u.co.kr/lesson/ContentImg/offset_+30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132856"/>
            <a:ext cx="5331543" cy="4207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73766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99592" y="692696"/>
            <a:ext cx="5957080" cy="126188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밝기</a:t>
            </a:r>
            <a:r>
              <a:rPr lang="en-US" altLang="ko-KR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(Brightness)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Up</a:t>
            </a: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8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비트 컬러 시스템은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계조가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0~255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로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256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단계로 나누어 표시하는데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256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단계의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계조에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똑같이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30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을 더한다면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??</a:t>
            </a:r>
            <a:endParaRPr lang="en-US" altLang="ko-KR" sz="2400" dirty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  <p:pic>
        <p:nvPicPr>
          <p:cNvPr id="2050" name="Picture 2" descr="http://www.monitor4u.co.kr/lesson/ContentImg/offset_+30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132856"/>
            <a:ext cx="5331543" cy="4207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V="1">
            <a:off x="6948264" y="2780928"/>
            <a:ext cx="720080" cy="36004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668344" y="2348880"/>
            <a:ext cx="962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밝은부분</a:t>
            </a:r>
            <a:r>
              <a:rPr lang="ko-KR" alt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포화</a:t>
            </a:r>
            <a:endParaRPr lang="ko-KR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5576" y="4653136"/>
            <a:ext cx="7761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어두운 부분</a:t>
            </a:r>
            <a:endParaRPr lang="en-US" altLang="ko-KR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밝아짐</a:t>
            </a:r>
            <a:endParaRPr lang="en-US" altLang="ko-KR" dirty="0" smtClean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1691680" y="4869160"/>
            <a:ext cx="2952328" cy="14401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3766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9592" y="692696"/>
            <a:ext cx="5844870" cy="126188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밝기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(Brightness) Up</a:t>
            </a:r>
          </a:p>
          <a:p>
            <a:pPr marL="457200" indent="-457200">
              <a:buFontTx/>
              <a:buChar char="-"/>
            </a:pP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밝기를 올리면 전체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계조가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다 골고루 밝아지는 영상이 된다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그래프에서 보듯이 블랙은 뜨고 명부는 포화되는 이미지가 된다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  <p:pic>
        <p:nvPicPr>
          <p:cNvPr id="4" name="Picture 6" descr="http://www.monitor4u.co.kr/lesson/ContentImg/Brightness+3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617811"/>
            <a:ext cx="6624736" cy="37264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68700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475656" y="2852936"/>
            <a:ext cx="6532558" cy="101566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감마에 대해서 알고 있나요</a:t>
            </a:r>
            <a:r>
              <a:rPr lang="en-US" altLang="ko-KR" sz="6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?</a:t>
            </a:r>
          </a:p>
        </p:txBody>
      </p:sp>
    </p:spTree>
    <p:extLst>
      <p:ext uri="{BB962C8B-B14F-4D97-AF65-F5344CB8AC3E}">
        <p14:creationId xmlns="" xmlns:p14="http://schemas.microsoft.com/office/powerpoint/2010/main" val="256977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www.monitor4u.co.kr/lesson/ContentImg/offset_-30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2134800"/>
            <a:ext cx="5328737" cy="42047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99592" y="692696"/>
            <a:ext cx="6705682" cy="126188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밝기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(Brightness) Down</a:t>
            </a:r>
          </a:p>
          <a:p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밝기를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-30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하면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0~30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까지의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계조는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모두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0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이되고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255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는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225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가 되는 등 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모든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계조들이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동일한 수준으로 밝기가 낮아지며 어두운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계조는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블랙에 묻힌다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242172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www.monitor4u.co.kr/lesson/ContentImg/offset_-30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2134800"/>
            <a:ext cx="5328737" cy="42047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99592" y="692696"/>
            <a:ext cx="6705682" cy="126188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밝기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(Brightness) Down</a:t>
            </a:r>
          </a:p>
          <a:p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밝기를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-30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하면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0~30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까지의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계조는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모두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0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이되고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255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는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225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가 되는 등 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모든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계조들이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동일한 수준으로 밝기가 낮아지며 어두운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계조는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블랙에 묻힌다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6516216" y="2924944"/>
            <a:ext cx="1080120" cy="86409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596336" y="2564904"/>
            <a:ext cx="1181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밝기가 낮아짐</a:t>
            </a:r>
            <a:endParaRPr lang="en-US" altLang="ko-KR" dirty="0" smtClean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1763688" y="5805264"/>
            <a:ext cx="2016224" cy="7200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923521" y="5589240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블랙 포화</a:t>
            </a:r>
            <a:endParaRPr lang="en-US" altLang="ko-KR" dirty="0" smtClean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2172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9592" y="692696"/>
            <a:ext cx="6412333" cy="126188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밝기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(Brightness) Down</a:t>
            </a:r>
          </a:p>
          <a:p>
            <a:pPr marL="457200" indent="-457200">
              <a:buFontTx/>
              <a:buChar char="-"/>
            </a:pP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밝기를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30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을 내린다면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0~30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0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되버리면서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어두운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계조들이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블랙에 묻혀서 어둡고 침침한 이미지가 되고 머리결의 구분이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안된다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  <p:pic>
        <p:nvPicPr>
          <p:cNvPr id="8194" name="Picture 2" descr="http://www.monitor4u.co.kr/lesson/ContentImg/Brightness-3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00" y="2617200"/>
            <a:ext cx="6615668" cy="37213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1024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99592" y="675853"/>
            <a:ext cx="5471370" cy="126188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명</a:t>
            </a:r>
            <a:r>
              <a:rPr lang="ko-KR" alt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암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(Contrast) Up</a:t>
            </a:r>
          </a:p>
          <a:p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명암은 곱하기 기능이라 어두운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계조에서는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별 차이가 없지만 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밝은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계조로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갈수록 반응이 커진다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  <p:pic>
        <p:nvPicPr>
          <p:cNvPr id="11266" name="Picture 2" descr="http://www.monitor4u.co.kr/lesson/ContentImg/gain_1.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2134800"/>
            <a:ext cx="5328737" cy="42047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 flipV="1">
            <a:off x="6660232" y="2420888"/>
            <a:ext cx="720080" cy="7200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452320" y="2060848"/>
            <a:ext cx="753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명부 포화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1691680" y="4437112"/>
            <a:ext cx="3528392" cy="14401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55576" y="4221088"/>
            <a:ext cx="10262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밝아지는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비율이 높아짐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3315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monitor4u.co.kr/lesson/ContentImg/Contrast+3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00" y="2617200"/>
            <a:ext cx="6615668" cy="37213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99592" y="692696"/>
            <a:ext cx="6109365" cy="89255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명</a:t>
            </a:r>
            <a:r>
              <a:rPr lang="ko-KR" alt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암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(Contrast) Up</a:t>
            </a:r>
          </a:p>
          <a:p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명암을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올리면 전체적인 명암대비가 높아지지만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밝은색이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포화된다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20032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99592" y="692696"/>
            <a:ext cx="6425157" cy="126188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명</a:t>
            </a:r>
            <a:r>
              <a:rPr lang="ko-KR" alt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암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(Contrast) Down</a:t>
            </a:r>
          </a:p>
          <a:p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명암은 밝은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계조에서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반응이 커지므로 모니터나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TV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가 너무 밝아 눈이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부실 때 밝기가 아니라 명암을 내려야 하는 이유가 바로 여기에 있다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  <p:pic>
        <p:nvPicPr>
          <p:cNvPr id="13314" name="Picture 2" descr="http://www.monitor4u.co.kr/lesson/ContentImg/gain_08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0" y="2134800"/>
            <a:ext cx="5328737" cy="42047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H="1" flipV="1">
            <a:off x="1691680" y="4437112"/>
            <a:ext cx="3528392" cy="14401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55576" y="4221088"/>
            <a:ext cx="10262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어두워지는 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비율이 높아짐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8244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692696"/>
            <a:ext cx="5226111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명</a:t>
            </a:r>
            <a:r>
              <a:rPr lang="ko-KR" alt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암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(Contrast) Down</a:t>
            </a:r>
          </a:p>
          <a:p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명암을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내리면 다소 부드럽지만 칙칙한 색이 되어 버린다</a:t>
            </a:r>
            <a:r>
              <a:rPr lang="en-US" altLang="ko-KR" sz="2800" dirty="0" smtClean="0">
                <a:solidFill>
                  <a:schemeClr val="accent1">
                    <a:lumMod val="75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  <p:pic>
        <p:nvPicPr>
          <p:cNvPr id="12290" name="Picture 2" descr="http://www.monitor4u.co.kr/lesson/ContentImg/Contrast-3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00" y="2617200"/>
            <a:ext cx="6615668" cy="37213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93372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99592" y="692696"/>
            <a:ext cx="5721438" cy="126188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감</a:t>
            </a:r>
            <a:r>
              <a:rPr lang="ko-KR" alt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마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(Gamma) Up</a:t>
            </a:r>
          </a:p>
          <a:p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계조별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밝기를 좌우하는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3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번째 요소인 감마는 자승의 개념이라서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감마값이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1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보다 크면 아래로 볼록한 곡선이 된다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  <p:pic>
        <p:nvPicPr>
          <p:cNvPr id="15362" name="Picture 2" descr="http://www.monitor4u.co.kr/lesson/ContentImg/gamma_25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600" y="2134800"/>
            <a:ext cx="5328737" cy="42047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46769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692696"/>
            <a:ext cx="3102131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감</a:t>
            </a:r>
            <a:r>
              <a:rPr lang="ko-KR" alt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마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(Gamma) Up</a:t>
            </a:r>
          </a:p>
          <a:p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수치가 클 수록 화면은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어두어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진다</a:t>
            </a:r>
            <a:r>
              <a:rPr lang="en-US" altLang="ko-KR" sz="2800" dirty="0" smtClean="0">
                <a:solidFill>
                  <a:schemeClr val="accent1">
                    <a:lumMod val="75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  <p:pic>
        <p:nvPicPr>
          <p:cNvPr id="14338" name="Picture 2" descr="http://www.monitor4u.co.kr/lesson/ContentImg/Gamma_hig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00" y="2617200"/>
            <a:ext cx="6618002" cy="37226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7466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www.monitor4u.co.kr/lesson/ContentImg/gamma_05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600" y="2134800"/>
            <a:ext cx="5328737" cy="42047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99592" y="692696"/>
            <a:ext cx="8095486" cy="169277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감</a:t>
            </a:r>
            <a:r>
              <a:rPr lang="ko-KR" alt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마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(Gamma) Down</a:t>
            </a:r>
          </a:p>
          <a:p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감마값이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1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보다 작으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면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위로 볼록한 곡선이 되며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,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디스플레이나 비디오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,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카메라에서의 감마는 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입력값에</a:t>
            </a:r>
            <a:r>
              <a:rPr lang="ko-KR" alt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대한 </a:t>
            </a:r>
            <a:r>
              <a:rPr lang="ko-KR" altLang="en-US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출력값의</a:t>
            </a:r>
            <a:r>
              <a:rPr lang="ko-KR" alt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비선형적 특성을 보일 때 그 비선형성의 정도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를 뜻한다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..</a:t>
            </a:r>
          </a:p>
          <a:p>
            <a:endParaRPr lang="en-US" altLang="ko-KR" sz="2800" dirty="0" smtClean="0">
              <a:solidFill>
                <a:schemeClr val="accent1">
                  <a:lumMod val="75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5590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971600" y="1340768"/>
            <a:ext cx="7337265" cy="378565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감마는</a:t>
            </a:r>
            <a:r>
              <a:rPr lang="en-US" altLang="ko-KR" sz="6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…</a:t>
            </a:r>
          </a:p>
          <a:p>
            <a:r>
              <a:rPr lang="ko-KR" altLang="en-US" sz="6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디자이너가 실제로 의도한</a:t>
            </a:r>
            <a:endParaRPr lang="en-US" altLang="ko-KR" sz="6000" dirty="0" smtClean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6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색감과 게임에서 표현된 색감이</a:t>
            </a:r>
            <a:endParaRPr lang="en-US" altLang="ko-KR" sz="6000" dirty="0" smtClean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6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다른 것에 대한 이유 중 하나</a:t>
            </a:r>
            <a:r>
              <a:rPr lang="en-US" altLang="ko-KR" sz="6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256977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764704"/>
            <a:ext cx="3041217" cy="89255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감</a:t>
            </a:r>
            <a:r>
              <a:rPr lang="ko-KR" alt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마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(Gamma) Down</a:t>
            </a:r>
          </a:p>
          <a:p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수치가 작을수록 화면은 밝아진다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  <p:pic>
        <p:nvPicPr>
          <p:cNvPr id="16386" name="Picture 2" descr="http://www.monitor4u.co.kr/lesson/ContentImg/Gamma_l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99" y="2617200"/>
            <a:ext cx="6618002" cy="37226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4349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04895" y="1880519"/>
            <a:ext cx="6356227" cy="258532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지금까지는 </a:t>
            </a:r>
            <a:r>
              <a:rPr lang="en-US" altLang="ko-KR" sz="5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!!</a:t>
            </a:r>
          </a:p>
          <a:p>
            <a:r>
              <a:rPr lang="ko-KR" altLang="en-US" sz="54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포토샵같은</a:t>
            </a:r>
            <a:r>
              <a:rPr lang="ko-KR" altLang="en-US" sz="5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이미지 </a:t>
            </a:r>
            <a:r>
              <a:rPr lang="ko-KR" altLang="en-US" sz="54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편집툴에서의</a:t>
            </a:r>
            <a:r>
              <a:rPr lang="ko-KR" altLang="en-US" sz="5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endParaRPr lang="en-US" altLang="ko-KR" sz="5400" dirty="0" smtClean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5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밝기와 명암이었습니다</a:t>
            </a:r>
            <a:r>
              <a:rPr lang="en-US" altLang="ko-KR" sz="5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216877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84828" y="1988840"/>
            <a:ext cx="7287572" cy="258532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이제는 </a:t>
            </a:r>
            <a:r>
              <a:rPr lang="en-US" altLang="ko-KR" sz="5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!!</a:t>
            </a:r>
          </a:p>
          <a:p>
            <a:r>
              <a:rPr lang="ko-KR" altLang="en-US" sz="5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모니터나 </a:t>
            </a:r>
            <a:r>
              <a:rPr lang="en-US" altLang="ko-KR" sz="5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TV</a:t>
            </a:r>
            <a:r>
              <a:rPr lang="ko-KR" altLang="en-US" sz="5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의 </a:t>
            </a:r>
            <a:r>
              <a:rPr lang="en-US" altLang="ko-KR" sz="5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OSD</a:t>
            </a:r>
            <a:r>
              <a:rPr lang="ko-KR" altLang="en-US" sz="5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에 있는 밝기와 </a:t>
            </a:r>
            <a:endParaRPr lang="en-US" altLang="ko-KR" sz="5400" dirty="0" smtClean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5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명암에 대해 이야기 해 봅시다</a:t>
            </a:r>
            <a:r>
              <a:rPr lang="en-US" altLang="ko-KR" sz="5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  <a:endParaRPr lang="en-US" altLang="ko-KR" sz="5400" dirty="0" smtClean="0">
              <a:solidFill>
                <a:schemeClr val="accent1">
                  <a:lumMod val="75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877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9592" y="764704"/>
            <a:ext cx="6981398" cy="224676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CRT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는 스스로가 입력되는 전압에 대해 </a:t>
            </a:r>
            <a:r>
              <a:rPr lang="ko-KR" alt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비선형적 출력 </a:t>
            </a:r>
            <a:r>
              <a:rPr lang="ko-KR" altLang="en-US" sz="28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휘도</a:t>
            </a:r>
            <a:r>
              <a:rPr lang="ko-KR" altLang="en-US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를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가진다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따라서 밝기를 조절하면 실제 눈에 보이는 </a:t>
            </a:r>
            <a:r>
              <a:rPr lang="ko-KR" altLang="en-US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계조별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밝기는</a:t>
            </a:r>
            <a:endParaRPr lang="en-US" altLang="ko-KR" sz="2800" dirty="0" smtClean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아래와 같이 변화하기 때문에 </a:t>
            </a:r>
            <a:r>
              <a:rPr lang="ko-KR" alt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밝기</a:t>
            </a:r>
            <a:r>
              <a:rPr lang="en-US" altLang="ko-KR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(Brightness)</a:t>
            </a:r>
            <a:r>
              <a:rPr lang="ko-KR" alt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의 조절은 </a:t>
            </a:r>
            <a:endParaRPr lang="en-US" altLang="ko-KR" sz="2800" dirty="0" smtClean="0">
              <a:solidFill>
                <a:schemeClr val="accent6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Black Level</a:t>
            </a:r>
            <a:r>
              <a:rPr lang="ko-KR" alt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에 가장 큰 영향을 끼친다</a:t>
            </a:r>
            <a:r>
              <a:rPr lang="en-US" altLang="ko-KR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endParaRPr lang="en-US" altLang="ko-KR" sz="2800" dirty="0" smtClean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  <p:pic>
        <p:nvPicPr>
          <p:cNvPr id="19458" name="Picture 2" descr="http://www.monitor4u.co.kr/review/lecture/images/black-adjust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636912"/>
            <a:ext cx="5395918" cy="40191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3419872" y="3933056"/>
            <a:ext cx="11521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5412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9592" y="764704"/>
            <a:ext cx="7911140" cy="181588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명암은 </a:t>
            </a:r>
            <a:r>
              <a:rPr lang="ko-KR" altLang="en-US" sz="28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암부에는</a:t>
            </a:r>
            <a:r>
              <a:rPr lang="ko-KR" alt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크게 영향을 미치지 않고 주로 밝은 색들에 영향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을 미치기 </a:t>
            </a:r>
            <a:endParaRPr lang="en-US" altLang="ko-KR" sz="2800" dirty="0" smtClean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때문에 밤에 불을 끄고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TV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를 볼 때 너무 눈이 부시다면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Backlight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를 낮추고나 </a:t>
            </a:r>
            <a:endParaRPr lang="en-US" altLang="ko-KR" sz="2800" dirty="0" smtClean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Backlight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가 없을 경우엔 밝기가 아닌 명암을 낮추어서 </a:t>
            </a:r>
            <a:r>
              <a:rPr lang="ko-KR" altLang="en-US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암부계조가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블랙에 </a:t>
            </a:r>
            <a:endParaRPr lang="en-US" altLang="ko-KR" sz="2800" dirty="0" smtClean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묻혀 </a:t>
            </a:r>
            <a:r>
              <a:rPr lang="ko-KR" altLang="en-US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안보이는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문제없이 전체적인 영상의 밝기를 줄일 수 있다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  <p:pic>
        <p:nvPicPr>
          <p:cNvPr id="20482" name="Picture 2" descr="http://www.monitor4u.co.kr/review/lecture/images/picture-adjust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00" y="2638800"/>
            <a:ext cx="5395722" cy="40189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5220072" y="3034800"/>
            <a:ext cx="11521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52001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www.monitor4u.co.kr/lesson/ContentImg/Brightness_Control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904" y="2369669"/>
            <a:ext cx="3906564" cy="42091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57955" y="620688"/>
            <a:ext cx="5384807" cy="89255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실제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LCD TV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의 </a:t>
            </a:r>
            <a:r>
              <a:rPr lang="ko-KR" alt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밝기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ko-KR" altLang="en-US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조절시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ko-KR" altLang="en-US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휘도변화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레벨을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100%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까지 올려도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백색휘도는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비교적 완만하게 상승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588224" y="5877272"/>
            <a:ext cx="2087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가로축이 밝기수준을 </a:t>
            </a:r>
            <a:r>
              <a:rPr lang="ko-KR" alt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나타낸다</a:t>
            </a:r>
            <a:r>
              <a:rPr lang="en-US" altLang="ko-KR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  <a:endParaRPr lang="ko-KR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2051720" y="3501008"/>
            <a:ext cx="5400600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7364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www.monitor4u.co.kr/lesson/ContentImg/Brightness_Control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904" y="2369669"/>
            <a:ext cx="3906564" cy="42091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57955" y="620688"/>
            <a:ext cx="5649303" cy="126188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실제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LCD TV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의 </a:t>
            </a:r>
            <a:r>
              <a:rPr lang="ko-KR" alt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밝기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ko-KR" altLang="en-US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조절시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ko-KR" altLang="en-US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휘도변화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흑색 휘도는 레벨을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50%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까지 올려도 큰 변화가 없다가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50%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을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넘어가는 시점에 급격히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휘도가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높아진다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588224" y="5877272"/>
            <a:ext cx="2087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가로축이 밝기수준을 </a:t>
            </a:r>
            <a:r>
              <a:rPr lang="ko-KR" alt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나타낸다</a:t>
            </a:r>
            <a:r>
              <a:rPr lang="en-US" altLang="ko-KR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  <a:endParaRPr lang="ko-KR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1835696" y="4293096"/>
            <a:ext cx="5616624" cy="15121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9287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www.monitor4u.co.kr/lesson/ContentImg/Brightness_Control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904" y="2369669"/>
            <a:ext cx="3906564" cy="42091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57955" y="620688"/>
            <a:ext cx="5107488" cy="132343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실제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LCD TV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의 </a:t>
            </a:r>
            <a:r>
              <a:rPr lang="ko-KR" alt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밝기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ko-KR" altLang="en-US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조절시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ko-KR" altLang="en-US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휘도변화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즉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,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밝기를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50%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이상으로 올리면 블랙이 떠 보여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물빠진듯한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색감이 되어 버리므로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50%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정도가 적당하다</a:t>
            </a:r>
            <a:r>
              <a:rPr lang="en-US" altLang="ko-KR" sz="2800" dirty="0" smtClean="0">
                <a:solidFill>
                  <a:schemeClr val="accent1">
                    <a:lumMod val="75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588224" y="5877272"/>
            <a:ext cx="2087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가로축이 밝기수준을 </a:t>
            </a:r>
            <a:r>
              <a:rPr lang="ko-KR" alt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나타낸다</a:t>
            </a:r>
            <a:r>
              <a:rPr lang="en-US" altLang="ko-KR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  <a:endParaRPr lang="ko-KR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6395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monitor4u.co.kr/lesson/ContentImg/Contrast_Control_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204864"/>
            <a:ext cx="4067175" cy="4381501"/>
          </a:xfrm>
          <a:prstGeom prst="rect">
            <a:avLst/>
          </a:prstGeom>
          <a:noFill/>
        </p:spPr>
      </p:pic>
      <p:sp>
        <p:nvSpPr>
          <p:cNvPr id="3" name="직사각형 2"/>
          <p:cNvSpPr/>
          <p:nvPr/>
        </p:nvSpPr>
        <p:spPr>
          <a:xfrm>
            <a:off x="957955" y="620688"/>
            <a:ext cx="5798382" cy="126188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실제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LCD TV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의 </a:t>
            </a:r>
            <a:r>
              <a:rPr lang="ko-KR" alt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명암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조절시 </a:t>
            </a:r>
            <a:r>
              <a:rPr lang="ko-KR" altLang="en-US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휘도변화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명암의 경우는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100%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까지 계속 올려도 흑색 휘도는 별 영향이 없고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백색 휘도는 다소 가파르게 증가하는 것을 볼 수 있다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  <a:endParaRPr lang="en-US" altLang="ko-KR" sz="2800" dirty="0" smtClean="0">
              <a:solidFill>
                <a:schemeClr val="accent1">
                  <a:lumMod val="75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6395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18" name="Picture 2" descr="http://www.monitor4u.co.kr/lesson/ContentImg/Backlight_Control_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204864"/>
            <a:ext cx="4067175" cy="4381501"/>
          </a:xfrm>
          <a:prstGeom prst="rect">
            <a:avLst/>
          </a:prstGeom>
          <a:noFill/>
        </p:spPr>
      </p:pic>
      <p:sp>
        <p:nvSpPr>
          <p:cNvPr id="3" name="직사각형 2"/>
          <p:cNvSpPr/>
          <p:nvPr/>
        </p:nvSpPr>
        <p:spPr>
          <a:xfrm>
            <a:off x="957955" y="620688"/>
            <a:ext cx="6829114" cy="16312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실제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LCD TV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의 </a:t>
            </a:r>
            <a:r>
              <a:rPr lang="ko-KR" alt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백라이트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조절시 </a:t>
            </a:r>
            <a:r>
              <a:rPr lang="ko-KR" altLang="en-US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휘도변화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백라이트를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올리면 백색과 흑색의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휘도가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모두 완만하게 상승한다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따라서 모니터나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TV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를 시청하는 환경에 적당하게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백라이트를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설정하고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,</a:t>
            </a:r>
          </a:p>
          <a:p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밝기와 명암은 적절한 블랙 레벨과 화이트 레벨을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맞추는게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가장 적절하다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  <a:endParaRPr lang="en-US" altLang="ko-KR" sz="2800" dirty="0" smtClean="0">
              <a:solidFill>
                <a:schemeClr val="accent1">
                  <a:lumMod val="75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6395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907704" y="2852936"/>
            <a:ext cx="5585183" cy="101566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쉽게 말해서 감마란</a:t>
            </a:r>
            <a:r>
              <a:rPr lang="en-US" altLang="ko-KR" sz="6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…</a:t>
            </a:r>
          </a:p>
        </p:txBody>
      </p:sp>
    </p:spTree>
    <p:extLst>
      <p:ext uri="{BB962C8B-B14F-4D97-AF65-F5344CB8AC3E}">
        <p14:creationId xmlns="" xmlns:p14="http://schemas.microsoft.com/office/powerpoint/2010/main" val="256977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89601" y="2564904"/>
            <a:ext cx="5102679" cy="175432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그렇다면 감마는 </a:t>
            </a:r>
            <a:r>
              <a:rPr lang="en-US" altLang="ko-KR" sz="5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!!</a:t>
            </a:r>
          </a:p>
          <a:p>
            <a:r>
              <a:rPr lang="ko-KR" altLang="en-US" sz="5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감마의 정체는 </a:t>
            </a:r>
            <a:r>
              <a:rPr lang="ko-KR" altLang="en-US" sz="54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무었인가</a:t>
            </a:r>
            <a:r>
              <a:rPr lang="en-US" altLang="ko-KR" sz="5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?</a:t>
            </a:r>
            <a:endParaRPr lang="en-US" altLang="ko-KR" sz="5400" dirty="0" smtClean="0">
              <a:solidFill>
                <a:schemeClr val="accent1">
                  <a:lumMod val="75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877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57955" y="620688"/>
            <a:ext cx="1612942" cy="16312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3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가지의 감마</a:t>
            </a:r>
            <a:endParaRPr lang="en-US" altLang="ko-KR" sz="2800" dirty="0" smtClean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인코딩</a:t>
            </a:r>
            <a:r>
              <a:rPr lang="ko-KR" alt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감마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시스템 감마</a:t>
            </a:r>
            <a:endParaRPr lang="en-US" altLang="ko-KR" sz="2400" dirty="0" smtClean="0">
              <a:solidFill>
                <a:schemeClr val="accent6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디스플레이 감마</a:t>
            </a:r>
            <a:endParaRPr lang="en-US" altLang="ko-KR" sz="2800" dirty="0" smtClean="0">
              <a:solidFill>
                <a:schemeClr val="accent6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57955" y="620688"/>
            <a:ext cx="7845417" cy="458587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3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가지의 감마</a:t>
            </a:r>
            <a:endParaRPr lang="en-US" altLang="ko-KR" sz="2800" dirty="0" smtClean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인코딩</a:t>
            </a:r>
            <a:r>
              <a:rPr lang="ko-KR" alt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감마 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: </a:t>
            </a:r>
            <a:r>
              <a:rPr lang="ko-KR" altLang="en-US" sz="24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영상을 획득한 직후 카메라에서 이루어지는 것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으로 </a:t>
            </a:r>
            <a:r>
              <a:rPr lang="ko-KR" altLang="en-US" sz="24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취득된 선형 </a:t>
            </a:r>
            <a:r>
              <a:rPr lang="en-US" altLang="ko-KR" sz="24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RGB</a:t>
            </a:r>
            <a:r>
              <a:rPr lang="ko-KR" altLang="en-US" sz="24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를 </a:t>
            </a:r>
            <a:endParaRPr lang="en-US" altLang="ko-KR" sz="2400" u="sng" dirty="0" smtClean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           </a:t>
            </a:r>
            <a:r>
              <a:rPr lang="ko-KR" altLang="en-US" sz="24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비선형</a:t>
            </a:r>
            <a:r>
              <a:rPr lang="ko-KR" altLang="en-US" sz="24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itchFamily="18" charset="0"/>
                <a:ea typeface="HY얕은샘물M" pitchFamily="18" charset="-127"/>
                <a:cs typeface="Ebrima" pitchFamily="2" charset="0"/>
              </a:rPr>
              <a:t> </a:t>
            </a:r>
            <a:r>
              <a:rPr lang="en-US" altLang="ko-KR" sz="24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itchFamily="18" charset="0"/>
                <a:ea typeface="Cambria Math" pitchFamily="18" charset="0"/>
                <a:cs typeface="Ebrima" pitchFamily="2" charset="0"/>
              </a:rPr>
              <a:t>R’G’B</a:t>
            </a:r>
            <a:r>
              <a:rPr lang="en-US" altLang="ko-KR" sz="24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’</a:t>
            </a:r>
            <a:r>
              <a:rPr lang="ko-KR" altLang="en-US" sz="24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로 변환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해 주며 전문용어로는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OETF</a:t>
            </a: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           (</a:t>
            </a:r>
            <a:r>
              <a:rPr lang="en-US" altLang="ko-KR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Opto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-Electronic Transfer Function)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이라고 하며 방송 시스템이나 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          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그래픽 표준 등에 따라 보통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1/2.2 ~ 1/2.5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사이의 값을 많이 사용한다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          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비선형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 pitchFamily="18" charset="0"/>
                <a:ea typeface="Cambria Math" pitchFamily="18" charset="0"/>
              </a:rPr>
              <a:t>R’G’B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’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로 변환된 뒤에는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색차신호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 pitchFamily="18" charset="0"/>
                <a:ea typeface="Cambria Math" pitchFamily="18" charset="0"/>
              </a:rPr>
              <a:t>Y’,R’-Y’,G’-Y’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로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          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변환되고 다시 용도나 인터페이스에 따라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YCC(</a:t>
            </a:r>
            <a:r>
              <a:rPr lang="en-US" altLang="ko-KR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YPbPr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/</a:t>
            </a:r>
            <a:r>
              <a:rPr lang="en-US" altLang="ko-KR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YCbCr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)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이나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           YUV, YIC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등의 형태로 변환되어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영상처리된다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           </a:t>
            </a:r>
          </a:p>
          <a:p>
            <a:r>
              <a:rPr lang="ko-KR" altLang="en-US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시스템 감마 </a:t>
            </a:r>
            <a:endParaRPr lang="en-US" altLang="ko-KR" sz="2400" dirty="0" smtClean="0">
              <a:solidFill>
                <a:schemeClr val="accent6">
                  <a:lumMod val="20000"/>
                  <a:lumOff val="8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디스플레이 감마 </a:t>
            </a:r>
            <a:endParaRPr lang="en-US" altLang="ko-KR" sz="2800" dirty="0" smtClean="0">
              <a:solidFill>
                <a:schemeClr val="accent6">
                  <a:lumMod val="20000"/>
                  <a:lumOff val="8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57955" y="620688"/>
            <a:ext cx="8082662" cy="31085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3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가지의 감마</a:t>
            </a:r>
            <a:endParaRPr lang="en-US" altLang="ko-KR" sz="2800" dirty="0" smtClean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4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인코딩</a:t>
            </a:r>
            <a:r>
              <a:rPr lang="ko-KR" altLang="en-US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감마</a:t>
            </a:r>
            <a:endParaRPr lang="en-US" altLang="ko-KR" sz="2400" dirty="0" smtClean="0">
              <a:solidFill>
                <a:schemeClr val="accent6">
                  <a:lumMod val="20000"/>
                  <a:lumOff val="8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시스템 감마 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: </a:t>
            </a:r>
            <a:r>
              <a:rPr lang="ko-KR" altLang="en-US" sz="24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컴퓨터나 비디오 재생장치에서 가져가는 감마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를 뜻한다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           pc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에는 없지만 매킨토시 컴퓨터의 경우 과거 스캐너 감마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(1/7.2 = 0.58)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에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          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대한 대응 차원에서 시스템 감마를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1/1.45 = 0.69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를 가져 갔었다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          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모니터 감마가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2.5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정도로 간주되었기 때문에 </a:t>
            </a:r>
            <a:r>
              <a:rPr lang="ko-KR" altLang="en-US" sz="24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스캐너 감마의 부족한 부분을</a:t>
            </a:r>
            <a:endParaRPr lang="en-US" altLang="ko-KR" sz="2400" u="sng" dirty="0" smtClean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           </a:t>
            </a:r>
            <a:r>
              <a:rPr lang="ko-KR" altLang="en-US" sz="24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컴퓨터에서 시스템 감마를 가져 감으로써 커버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해 준 것이다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r>
              <a:rPr lang="ko-KR" altLang="en-US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디스플레이 감마 </a:t>
            </a:r>
            <a:endParaRPr lang="en-US" altLang="ko-KR" sz="2800" dirty="0" smtClean="0">
              <a:solidFill>
                <a:schemeClr val="accent6">
                  <a:lumMod val="20000"/>
                  <a:lumOff val="8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57955" y="620688"/>
            <a:ext cx="8058616" cy="23698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3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가지의 감마</a:t>
            </a:r>
            <a:endParaRPr lang="en-US" altLang="ko-KR" sz="2800" dirty="0" smtClean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4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인코딩</a:t>
            </a:r>
            <a:r>
              <a:rPr lang="ko-KR" altLang="en-US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감마</a:t>
            </a:r>
            <a:endParaRPr lang="en-US" altLang="ko-KR" sz="2400" dirty="0" smtClean="0">
              <a:solidFill>
                <a:schemeClr val="accent6">
                  <a:lumMod val="20000"/>
                  <a:lumOff val="8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시스템 감마 </a:t>
            </a:r>
            <a:endParaRPr lang="en-US" altLang="ko-KR" sz="2400" dirty="0" smtClean="0">
              <a:solidFill>
                <a:schemeClr val="accent6">
                  <a:lumMod val="20000"/>
                  <a:lumOff val="8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디스플레이 감마 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:</a:t>
            </a:r>
            <a:r>
              <a:rPr lang="ko-KR" altLang="en-US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기존에 쓰던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CRT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의 특성을 그대로 세습받아 이 </a:t>
            </a:r>
            <a:r>
              <a:rPr lang="en-US" altLang="ko-KR" sz="24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CRT</a:t>
            </a:r>
            <a:r>
              <a:rPr lang="ko-KR" altLang="en-US" sz="24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를</a:t>
            </a:r>
            <a:r>
              <a:rPr lang="en-US" altLang="ko-KR" sz="24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ko-KR" altLang="en-US" sz="24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기준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으로 모든 표준을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             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만들다 보니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LCD, PDP, OLED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등 다른 감마 특성을 가진 디스플레이들도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             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모두 </a:t>
            </a:r>
            <a:r>
              <a:rPr lang="en-US" altLang="ko-KR" sz="24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CRT</a:t>
            </a:r>
            <a:r>
              <a:rPr lang="ko-KR" altLang="en-US" sz="24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와 같거나 최대한 비슷한 감마 특성을 갖도록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만들어 지고 있다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  <a:endParaRPr lang="en-US" altLang="ko-KR" sz="28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57955" y="620688"/>
            <a:ext cx="1612942" cy="16312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3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가지의 감마</a:t>
            </a:r>
            <a:endParaRPr lang="en-US" altLang="ko-KR" sz="2800" dirty="0" smtClean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인코딩</a:t>
            </a:r>
            <a:r>
              <a:rPr lang="ko-KR" alt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감마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시스템 감마</a:t>
            </a:r>
            <a:endParaRPr lang="en-US" altLang="ko-KR" sz="2400" dirty="0" smtClean="0">
              <a:solidFill>
                <a:schemeClr val="accent6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디스플레이 감마</a:t>
            </a:r>
            <a:endParaRPr lang="en-US" altLang="ko-KR" sz="2800" dirty="0" smtClean="0">
              <a:solidFill>
                <a:schemeClr val="accent6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  <p:pic>
        <p:nvPicPr>
          <p:cNvPr id="1026" name="Picture 2" descr="http://www.monitor4u.co.kr/lesson/ContentImg/Gamma_Tour_01_sRGB-55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708920"/>
            <a:ext cx="6662337" cy="3415656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6804248" y="2276872"/>
            <a:ext cx="1212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감마 보정 단계</a:t>
            </a:r>
            <a:endParaRPr lang="en-US" altLang="ko-KR" sz="20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57955" y="620688"/>
            <a:ext cx="7638630" cy="23698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감마에 대한 오해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디스플레이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(CRT)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가 감마 특성을 가지고 있기 때문에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(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카메라나 캠코더에서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)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인코딩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감마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역감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)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를 넣어준다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</a:t>
            </a: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즉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,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디스플레이가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2.2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감마를 가지고 있으니 카메라에서 그 역수인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½.2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의 역감마를 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넣어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인코딩해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주어야 원래의 장면이 그대로 재현된다는 주장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57955" y="620688"/>
            <a:ext cx="7638630" cy="23698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감마에 대한 오해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디스플레이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(CRT)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가 감마 특성을 가지고 있기 때문에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(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카메라나 캠코더에서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)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인코딩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감마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역감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)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를 넣어준다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</a:t>
            </a: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즉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,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디스플레이가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2.2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감마를 가지고 있으니 카메라에서 그 역수인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½.2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의 역감마를 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넣어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인코딩해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주어야 원래의 장면이 그대로 재현된다는 주장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19672" y="3573016"/>
            <a:ext cx="2935419" cy="92333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그럴듯한걸</a:t>
            </a:r>
            <a:r>
              <a:rPr lang="en-US" altLang="ko-KR" sz="5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….</a:t>
            </a:r>
          </a:p>
        </p:txBody>
      </p:sp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57955" y="620688"/>
            <a:ext cx="7638630" cy="23698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감마에 대한 오해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디스플레이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(CRT)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가 감마 특성을 가지고 있기 때문에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(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카메라나 캠코더에서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)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인코딩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감마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역감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)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를 넣어준다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</a:t>
            </a: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즉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,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디스플레이가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2.2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감마를 가지고 있으니 카메라에서 그 역수인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½.2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의 역감마를 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넣어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인코딩해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주어야 원래의 장면이 그대로 재현된다는 주장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115616" y="3573016"/>
            <a:ext cx="7132081" cy="258532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하지만</a:t>
            </a:r>
            <a:r>
              <a:rPr lang="en-US" altLang="ko-KR" sz="5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!! </a:t>
            </a:r>
            <a:r>
              <a:rPr lang="ko-KR" altLang="en-US" sz="54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역감마의</a:t>
            </a:r>
            <a:r>
              <a:rPr lang="ko-KR" altLang="en-US" sz="5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이유가 </a:t>
            </a:r>
            <a:endParaRPr lang="en-US" altLang="ko-KR" sz="5400" dirty="0" smtClean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5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디스플레이 때문이라면 </a:t>
            </a:r>
            <a:r>
              <a:rPr lang="ko-KR" altLang="en-US" sz="54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디코딩할</a:t>
            </a:r>
            <a:r>
              <a:rPr lang="ko-KR" altLang="en-US" sz="5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때</a:t>
            </a:r>
            <a:endParaRPr lang="en-US" altLang="ko-KR" sz="5400" dirty="0" smtClean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54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역감마를</a:t>
            </a:r>
            <a:r>
              <a:rPr lang="ko-KR" altLang="en-US" sz="5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ko-KR" altLang="en-US" sz="54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넣어주는게</a:t>
            </a:r>
            <a:r>
              <a:rPr lang="ko-KR" altLang="en-US" sz="5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훨씬 간단</a:t>
            </a:r>
            <a:r>
              <a:rPr lang="en-US" altLang="ko-KR" sz="5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!!</a:t>
            </a:r>
          </a:p>
        </p:txBody>
      </p:sp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57955" y="620688"/>
            <a:ext cx="7308411" cy="34778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인코딩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감마의 진짜 목적은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인코딩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감마의 역할은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‘</a:t>
            </a:r>
            <a:r>
              <a:rPr lang="ko-KR" alt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영상신호의 효율성을 높이는 것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’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pPr>
              <a:buFontTx/>
              <a:buChar char="-"/>
            </a:pP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pPr>
              <a:buFontTx/>
              <a:buChar char="-"/>
            </a:pP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사람의 눈은 어두운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계조간의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차이는 잘 감지하는데 비해 밝은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계조간의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차이는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덜 민감한 특성을 가지고 있다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 </a:t>
            </a: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즉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,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인각의 시각은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베버의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법칙에 따라 밝기에 대해 비선형적으로 반응한다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이러한 특성을 활용하면 같은 데이터 용량으로 더 부드러운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계조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,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더 깨끗한 영상을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표현할 수 있고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,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그게 바로 감마의 역할인 것이다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99592" y="1196752"/>
            <a:ext cx="1133644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이런거임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  <p:pic>
        <p:nvPicPr>
          <p:cNvPr id="1026" name="Picture 2" descr="http://www.monitor4u.co.kr/lesson/ContentImg/Gamma_l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319" y="2420888"/>
            <a:ext cx="5334000" cy="30003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6265686" y="5877272"/>
            <a:ext cx="163698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Gamma Low</a:t>
            </a:r>
          </a:p>
        </p:txBody>
      </p:sp>
    </p:spTree>
    <p:extLst>
      <p:ext uri="{BB962C8B-B14F-4D97-AF65-F5344CB8AC3E}">
        <p14:creationId xmlns="" xmlns:p14="http://schemas.microsoft.com/office/powerpoint/2010/main" val="76586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57955" y="620688"/>
            <a:ext cx="6530955" cy="20005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인코딩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감마의 진짜 목적은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즉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, </a:t>
            </a:r>
            <a:r>
              <a:rPr lang="ko-KR" alt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밝은 색에서 </a:t>
            </a:r>
            <a:r>
              <a:rPr lang="ko-KR" altLang="en-US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계조를</a:t>
            </a:r>
            <a:r>
              <a:rPr lang="ko-KR" alt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좀 빼서 어두운 색의 </a:t>
            </a:r>
            <a:r>
              <a:rPr lang="ko-KR" altLang="en-US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계조를</a:t>
            </a:r>
            <a:r>
              <a:rPr lang="ko-KR" alt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늘려준다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는 것이다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8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비트 시스템을 예를 들면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역감마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커브를 통해 어두운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계조에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12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비트를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,</a:t>
            </a: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밝은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계조에는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6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비트를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할당하는 효과를 구현해 전체적으로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10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비트 영상에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근접하는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계조표현력을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갖출 수 있다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  <p:pic>
        <p:nvPicPr>
          <p:cNvPr id="197634" name="Picture 2" descr="http://www.monitor4u.co.kr/lesson/ContentImg/Transfer_function_5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852936"/>
            <a:ext cx="4762500" cy="3419475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7164288" y="5589240"/>
            <a:ext cx="1494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밝기 변화에 대한 </a:t>
            </a:r>
            <a:endParaRPr lang="en-US" altLang="ko-KR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인간의 시감 특성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57955" y="620688"/>
            <a:ext cx="6723315" cy="31700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CRT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에서는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우연히도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CRT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는 인코딩 감마와 반대의 감마 특성을 가지고 있어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카메라에서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인코딩해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준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역감마를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굳이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디코딩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하지 않아도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CRT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의 감마 특성으로 인해 자연스럽게 디코딩이 되는 효과가 있는 것이다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결론은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…</a:t>
            </a:r>
          </a:p>
          <a:p>
            <a:pPr>
              <a:buFontTx/>
              <a:buChar char="-"/>
            </a:pP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인코딩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감마와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CRT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감마는 우연하게 역의 특성을 가지게 되어 서로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상쇄되는 것이지 어느 하나가 다른 하나의 존재 이유가 된 게 아니다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989601" y="2564904"/>
            <a:ext cx="3457998" cy="92333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선형과 비선형</a:t>
            </a:r>
            <a:r>
              <a:rPr lang="en-US" altLang="ko-KR" sz="5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??</a:t>
            </a:r>
            <a:endParaRPr lang="en-US" altLang="ko-KR" sz="5400" dirty="0" smtClean="0">
              <a:solidFill>
                <a:schemeClr val="accent1">
                  <a:lumMod val="75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7875" y="2582763"/>
            <a:ext cx="504825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294" name="Picture 6" descr="http://pds18.egloos.com/pds/201011/07/01/a0103601_4cd64f3b3f60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708920"/>
            <a:ext cx="990600" cy="2895601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957955" y="620688"/>
            <a:ext cx="7029488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어두운 부분인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25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와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26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의 차이는 시각상 큰 차이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(4%)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로 생각되지만</a:t>
            </a:r>
            <a:endParaRPr lang="en-US" altLang="ko-KR" sz="2800" dirty="0" smtClean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200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과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201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은 차이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(0.5%)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가 매우 작아서 차이를 느끼기 힘들다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2638" y="2601813"/>
            <a:ext cx="5038725" cy="341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>
          <a:xfrm>
            <a:off x="957955" y="620688"/>
            <a:ext cx="7572907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만약 모든 차이가 같도록 선형적으로 나누어 부호화 하게 되면 </a:t>
            </a:r>
            <a:endParaRPr lang="en-US" altLang="ko-KR" sz="2800" dirty="0" smtClean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밝기 변화가 매우 큰 현상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</a:t>
            </a:r>
            <a:r>
              <a:rPr lang="en-US" altLang="ko-KR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Posterization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)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 나타난다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즉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, 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사람 시각이 </a:t>
            </a:r>
            <a:r>
              <a:rPr lang="ko-KR" altLang="en-US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두개의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밝기를 구분하기 위해서는 밝기 차이의 비율이 중요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57955" y="620688"/>
            <a:ext cx="6465231" cy="23698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선형으로 부호화하면 </a:t>
            </a:r>
            <a:endParaRPr lang="en-US" altLang="ko-KR" sz="2800" dirty="0" smtClean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밝은 부분에서는 시각이 지각할 수 없는 필요 없는 데이터가 많아지고 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어두운 부분에서는 데이터가 부족해서 화질이 떨어지게 된다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그래서 주어진 정보의 한계 안에서 최적의 화질을 위해선 어두운 부분을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세밀하게 기록하게 되는데 이때 보통 아래와 같은 비선형 함수가 된다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  <p:pic>
        <p:nvPicPr>
          <p:cNvPr id="212994" name="Picture 2" descr="http://pds18.egloos.com/pds/201011/07/01/a0103601_4cd64e61255e6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3070830"/>
            <a:ext cx="4896544" cy="33067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57955" y="620688"/>
            <a:ext cx="7249100" cy="20005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비선형으로 부호화 한다는 것의 의미는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?</a:t>
            </a:r>
          </a:p>
          <a:p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파란색의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입력값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0~0.018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은 함수를 거치면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0~0.081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사이의 값이 된다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즉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,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어두운 부분은 세밀하게 나누어 기록 되는 데 이에 반해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입력값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0.92~1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은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함수를 거치면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0.96~1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사이의 값이 되는걸 볼 수 있는데 이는 밝은 부분은 큰 차이가 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나야만 서로 다른 값으로 기록되게 된다는 것이다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  <p:pic>
        <p:nvPicPr>
          <p:cNvPr id="216066" name="Picture 2" descr="http://pds19.egloos.com/pds/201011/07/01/a0103601_4cd64e6d94dd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0000" y="3070800"/>
            <a:ext cx="4926902" cy="33409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57955" y="620688"/>
            <a:ext cx="7768473" cy="20005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디지털 카메라의 경우에는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?</a:t>
            </a:r>
          </a:p>
          <a:p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내부에 저장되어 있는 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RAW</a:t>
            </a:r>
            <a:r>
              <a:rPr lang="ko-KR" alt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데이터를 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JPEG, TIFF</a:t>
            </a:r>
            <a:r>
              <a:rPr lang="ko-KR" alt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형식으로 저장하는 과정에서</a:t>
            </a:r>
            <a:endParaRPr lang="en-US" altLang="ko-KR" sz="2400" dirty="0" smtClean="0">
              <a:solidFill>
                <a:schemeClr val="accent6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감마보정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 이루어 지며 디지털 카메라에서 지원하는 대부분의 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RAW </a:t>
            </a:r>
            <a:r>
              <a:rPr lang="ko-KR" alt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그래픽 파일 포맷은</a:t>
            </a:r>
            <a:endParaRPr lang="en-US" altLang="ko-KR" sz="2400" dirty="0" smtClean="0">
              <a:solidFill>
                <a:schemeClr val="accent6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감마 보정이 적용되지 않은 데이터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57955" y="620688"/>
            <a:ext cx="5601213" cy="126188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디지털 카메라의 경우에는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?</a:t>
            </a:r>
          </a:p>
          <a:p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비선형적으로 기록한 데이터를 사람에게 보여주기 위해서는 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아래와 같은 함수를 사용하여 원래의 밝기대로 보여줘야 한다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  <p:pic>
        <p:nvPicPr>
          <p:cNvPr id="217092" name="Picture 4" descr="http://pds20.egloos.com/pds/201011/07/01/a0103601_4cd64e76d381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934380"/>
            <a:ext cx="5688632" cy="42584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700808"/>
            <a:ext cx="6172200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957955" y="620688"/>
            <a:ext cx="6276077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선형인데 왠지 </a:t>
            </a:r>
            <a:r>
              <a:rPr lang="ko-KR" altLang="en-US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밝은쪽이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더 많아 </a:t>
            </a:r>
            <a:r>
              <a:rPr lang="ko-KR" altLang="en-US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보여잉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..</a:t>
            </a:r>
          </a:p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그래서 우리 눈에 맞게 감마 보정을 적용해서 다시 선형을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…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691680" y="4365104"/>
            <a:ext cx="1512168" cy="36004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67544" y="4581128"/>
            <a:ext cx="10903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그라데이션의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endParaRPr lang="en-US" altLang="ko-KR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실제 밝기</a:t>
            </a:r>
            <a:endParaRPr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1763688" y="3717032"/>
            <a:ext cx="1368152" cy="36004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23528" y="3429000"/>
            <a:ext cx="1410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눈이 인식하는 밝기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monitor4u.co.kr/lesson/ContentImg/Gamma_hig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319" y="2420888"/>
            <a:ext cx="5334000" cy="30003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899592" y="1196752"/>
            <a:ext cx="1133644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이런거임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265686" y="5877272"/>
            <a:ext cx="1630575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Gamma High</a:t>
            </a:r>
          </a:p>
        </p:txBody>
      </p:sp>
    </p:spTree>
    <p:extLst>
      <p:ext uri="{BB962C8B-B14F-4D97-AF65-F5344CB8AC3E}">
        <p14:creationId xmlns="" xmlns:p14="http://schemas.microsoft.com/office/powerpoint/2010/main" val="51965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2.bp.blogspot.com/-stuAI0THZcc/TiSPS4ndrfI/AAAAAAAABJE/PX8rGTM0zmo/s1600/00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052736"/>
            <a:ext cx="6362700" cy="47625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38" name="Picture 2" descr="http://3.bp.blogspot.com/-ubSpXMiL2rU/TiSPTtCoB5I/AAAAAAAABJI/mUj3kJ0Q9VE/s1600/00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0000" y="1051200"/>
            <a:ext cx="6362700" cy="4905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3.bp.blogspot.com/-lCJ0YjgHD3g/TiSPR2r2YiI/AAAAAAAABI8/PqptELt4w2w/s1600/00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620688"/>
            <a:ext cx="6362700" cy="2619376"/>
          </a:xfrm>
          <a:prstGeom prst="rect">
            <a:avLst/>
          </a:prstGeom>
          <a:noFill/>
        </p:spPr>
      </p:pic>
      <p:pic>
        <p:nvPicPr>
          <p:cNvPr id="2052" name="Picture 4" descr="http://4.bp.blogspot.com/-iIY5bLOpmpI/TiSPSU-ogsI/AAAAAAAABJA/GUu55-Gh_sA/s1600/00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573016"/>
            <a:ext cx="6362700" cy="2152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 descr="http://3.bp.blogspot.com/-qX2hP-nrglI/TiSPUm5RmyI/AAAAAAAABJM/bWnO5v9yR8c/s1600/00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584000"/>
            <a:ext cx="7210159" cy="45225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62" name="Picture 2" descr="http://1.bp.blogspot.com/-OgSF4C6ftU8/TiSPVCAE9-I/AAAAAAAABJQ/uTLGM17Uywo/s1600/00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2000" y="1583999"/>
            <a:ext cx="7210159" cy="43930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988840"/>
            <a:ext cx="6032899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957955" y="620688"/>
            <a:ext cx="2738250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감마 보정 구현 의사 코드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47664" y="2204864"/>
            <a:ext cx="295232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508104" y="1628800"/>
            <a:ext cx="21531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일반적으로 많이 사용되는 공식</a:t>
            </a:r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보여주고자 하는 값</a:t>
            </a:r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)^(1.0/</a:t>
            </a:r>
            <a:r>
              <a:rPr lang="en-US" altLang="ko-KR" dirty="0" smtClean="0">
                <a:solidFill>
                  <a:srgbClr val="FF0000"/>
                </a:solidFill>
                <a:latin typeface="HY얕은샘물M" pitchFamily="18" charset="-127"/>
                <a:ea typeface="HY얕은샘물M" pitchFamily="18" charset="-127"/>
              </a:rPr>
              <a:t>2.2</a:t>
            </a:r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1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692696"/>
            <a:ext cx="5095875" cy="577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http://pds19.egloos.com/pds/201011/12/02/c0025902_4cdcfc092f53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764704"/>
            <a:ext cx="5472608" cy="54295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57955" y="620688"/>
            <a:ext cx="6009979" cy="126188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어떤것이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Gamma Correction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 적용된 이미지 일까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??</a:t>
            </a:r>
          </a:p>
          <a:p>
            <a:pPr>
              <a:buFontTx/>
              <a:buChar char="-"/>
            </a:pP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인터넷에서 검색해서 얻게 되는 이미지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.(</a:t>
            </a:r>
            <a:r>
              <a:rPr lang="en-US" altLang="ko-KR" sz="2400" dirty="0" smtClean="0">
                <a:solidFill>
                  <a:srgbClr val="FF0000"/>
                </a:solidFill>
                <a:latin typeface="HY얕은샘물M" pitchFamily="18" charset="-127"/>
                <a:ea typeface="HY얕은샘물M" pitchFamily="18" charset="-127"/>
              </a:rPr>
              <a:t>?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)</a:t>
            </a:r>
          </a:p>
          <a:p>
            <a:pPr>
              <a:buFontTx/>
              <a:buChar char="-"/>
            </a:pP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게임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개발시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디자이너들이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포토샵으로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만들어 내는 이미지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</a:t>
            </a:r>
            <a:r>
              <a:rPr lang="en-US" altLang="ko-KR" sz="2400" dirty="0" smtClean="0">
                <a:solidFill>
                  <a:srgbClr val="FF0000"/>
                </a:solidFill>
                <a:latin typeface="HY얕은샘물M" pitchFamily="18" charset="-127"/>
                <a:ea typeface="HY얕은샘물M" pitchFamily="18" charset="-127"/>
              </a:rPr>
              <a:t>?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57955" y="620688"/>
            <a:ext cx="6009979" cy="126188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어떤것이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Gamma Correction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 적용된 이미지 일까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??</a:t>
            </a:r>
          </a:p>
          <a:p>
            <a:pPr>
              <a:buFontTx/>
              <a:buChar char="-"/>
            </a:pP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인터넷에서 검색해서 얻게 되는 이미지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.(</a:t>
            </a:r>
            <a:r>
              <a:rPr lang="en-US" altLang="ko-KR" sz="2400" dirty="0" smtClean="0">
                <a:solidFill>
                  <a:srgbClr val="FF0000"/>
                </a:solidFill>
                <a:latin typeface="HY얕은샘물M" pitchFamily="18" charset="-127"/>
                <a:ea typeface="HY얕은샘물M" pitchFamily="18" charset="-127"/>
              </a:rPr>
              <a:t>O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)</a:t>
            </a:r>
          </a:p>
          <a:p>
            <a:pPr>
              <a:buFontTx/>
              <a:buChar char="-"/>
            </a:pP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게임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개발시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디자이너들이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포토샵으로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만들어 내는 이미지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</a:t>
            </a:r>
            <a:r>
              <a:rPr lang="en-US" altLang="ko-KR" sz="2400" dirty="0" smtClean="0">
                <a:solidFill>
                  <a:srgbClr val="FF0000"/>
                </a:solidFill>
                <a:latin typeface="HY얕은샘물M" pitchFamily="18" charset="-127"/>
                <a:ea typeface="HY얕은샘물M" pitchFamily="18" charset="-127"/>
              </a:rPr>
              <a:t>O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907704" y="2852936"/>
            <a:ext cx="5048177" cy="193899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딱딱하게 말하자면</a:t>
            </a:r>
            <a:r>
              <a:rPr lang="en-US" altLang="ko-KR" sz="6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,</a:t>
            </a:r>
          </a:p>
          <a:p>
            <a:r>
              <a:rPr lang="ko-KR" altLang="en-US" sz="6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감마란</a:t>
            </a:r>
            <a:r>
              <a:rPr lang="en-US" altLang="ko-KR" sz="6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…</a:t>
            </a:r>
          </a:p>
        </p:txBody>
      </p:sp>
    </p:spTree>
    <p:extLst>
      <p:ext uri="{BB962C8B-B14F-4D97-AF65-F5344CB8AC3E}">
        <p14:creationId xmlns="" xmlns:p14="http://schemas.microsoft.com/office/powerpoint/2010/main" val="256977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57955" y="620688"/>
            <a:ext cx="6009979" cy="126188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어떤것이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Gamma Correction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 적용된 이미지 일까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??</a:t>
            </a:r>
          </a:p>
          <a:p>
            <a:pPr>
              <a:buFontTx/>
              <a:buChar char="-"/>
            </a:pP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인터넷에서 검색해서 얻게 되는 이미지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.(</a:t>
            </a:r>
            <a:r>
              <a:rPr lang="en-US" altLang="ko-KR" sz="2400" dirty="0" smtClean="0">
                <a:solidFill>
                  <a:srgbClr val="FF0000"/>
                </a:solidFill>
                <a:latin typeface="HY얕은샘물M" pitchFamily="18" charset="-127"/>
                <a:ea typeface="HY얕은샘물M" pitchFamily="18" charset="-127"/>
              </a:rPr>
              <a:t>O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)</a:t>
            </a:r>
          </a:p>
          <a:p>
            <a:pPr>
              <a:buFontTx/>
              <a:buChar char="-"/>
            </a:pP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게임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개발시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디자이너들이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포토샵으로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만들어 내는 이미지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</a:t>
            </a:r>
            <a:r>
              <a:rPr lang="en-US" altLang="ko-KR" sz="2400" dirty="0" smtClean="0">
                <a:solidFill>
                  <a:srgbClr val="FF0000"/>
                </a:solidFill>
                <a:latin typeface="HY얕은샘물M" pitchFamily="18" charset="-127"/>
                <a:ea typeface="HY얕은샘물M" pitchFamily="18" charset="-127"/>
              </a:rPr>
              <a:t>O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71600" y="2132856"/>
            <a:ext cx="6657592" cy="20005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색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을 갖는 이미지들은 모두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Gamma Correction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 적용된 이미지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즉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,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실제 눈에 보여주고자 하는 색상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정보값보다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약간 밝게 해서 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파일로 저장된다는 의미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이를 다른 말로 </a:t>
            </a:r>
            <a:r>
              <a:rPr lang="en-US" altLang="ko-KR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sRGB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공간에 있는 이미지라고도 하며 혹은 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Gamma Encoded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이미지라고도 한다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57955" y="620688"/>
            <a:ext cx="6009979" cy="126188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어떤것이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Gamma Correction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 적용된 이미지 일까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??</a:t>
            </a:r>
          </a:p>
          <a:p>
            <a:pPr>
              <a:buFontTx/>
              <a:buChar char="-"/>
            </a:pP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인터넷에서 검색해서 얻게 되는 이미지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.(</a:t>
            </a:r>
            <a:r>
              <a:rPr lang="en-US" altLang="ko-KR" sz="2400" dirty="0" smtClean="0">
                <a:solidFill>
                  <a:srgbClr val="FF0000"/>
                </a:solidFill>
                <a:latin typeface="HY얕은샘물M" pitchFamily="18" charset="-127"/>
                <a:ea typeface="HY얕은샘물M" pitchFamily="18" charset="-127"/>
              </a:rPr>
              <a:t>O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)</a:t>
            </a:r>
          </a:p>
          <a:p>
            <a:pPr>
              <a:buFontTx/>
              <a:buChar char="-"/>
            </a:pP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게임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개발시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디자이너들이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포토샵으로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만들어 내는 이미지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</a:t>
            </a:r>
            <a:r>
              <a:rPr lang="en-US" altLang="ko-KR" sz="2400" dirty="0" smtClean="0">
                <a:solidFill>
                  <a:srgbClr val="FF0000"/>
                </a:solidFill>
                <a:latin typeface="HY얕은샘물M" pitchFamily="18" charset="-127"/>
                <a:ea typeface="HY얕은샘물M" pitchFamily="18" charset="-127"/>
              </a:rPr>
              <a:t>O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71600" y="2132856"/>
            <a:ext cx="6657592" cy="200054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색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을 갖는 이미지들은 모두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Gamma Correction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 적용된 이미지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즉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,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실제 눈에 보여주고자 하는 색상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정보값보다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약간 밝게 해서 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파일로 저장된다는 의미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이를 다른 말로 </a:t>
            </a:r>
            <a:r>
              <a:rPr lang="en-US" altLang="ko-KR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sRGB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공간에 있는 이미지라고도 하며 혹은 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Gamma Encoded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이미지라고도 한다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57955" y="620688"/>
            <a:ext cx="7043916" cy="16312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어떤것이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Gamma Correction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 적용되지 않은 이미지 일까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?</a:t>
            </a:r>
          </a:p>
          <a:p>
            <a:pPr>
              <a:buFontTx/>
              <a:buChar char="-"/>
            </a:pP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이미지 파일이긴 하지만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색상값을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저장하지 않고 </a:t>
            </a:r>
            <a:r>
              <a:rPr lang="ko-KR" alt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데이터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를 저장하는 이미지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예를들어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Normal Map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 대표적인데 이는 눈으로 보여질 용도가 아니기 때문에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Gamma Correction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 적용되어 있지 않다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71600" y="3501008"/>
            <a:ext cx="6928500" cy="181588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sRGB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의 상대용어는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Linear RGB,</a:t>
            </a:r>
          </a:p>
          <a:p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Gamma Encoded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의 상대용어는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Gamma Decoded,</a:t>
            </a:r>
          </a:p>
          <a:p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RGB 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공간에 있는 이미지를 </a:t>
            </a:r>
            <a:r>
              <a:rPr lang="en-US" altLang="ko-KR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sRGB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공간으로 변환하는 </a:t>
            </a:r>
            <a:r>
              <a:rPr lang="ko-KR" altLang="en-US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과정으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Gamma,</a:t>
            </a:r>
          </a:p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반대 과정을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De-Gamma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라고 부른다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1640" y="1596856"/>
            <a:ext cx="6345007" cy="34163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게임 그래픽에서 </a:t>
            </a:r>
            <a:endParaRPr lang="en-US" altLang="ko-KR" sz="5400" dirty="0" smtClean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5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Gamma Correction</a:t>
            </a:r>
            <a:r>
              <a:rPr lang="ko-KR" altLang="en-US" sz="5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에 대한 </a:t>
            </a:r>
            <a:endParaRPr lang="en-US" altLang="ko-KR" sz="5400" dirty="0" smtClean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5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이해가 중요한 이유는 </a:t>
            </a:r>
            <a:endParaRPr lang="en-US" altLang="ko-KR" sz="5400" dirty="0" smtClean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5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이미지 </a:t>
            </a:r>
            <a:r>
              <a:rPr lang="en-US" altLang="ko-KR" sz="5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Blending</a:t>
            </a:r>
            <a:r>
              <a:rPr lang="ko-KR" altLang="en-US" sz="5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때문이다</a:t>
            </a:r>
            <a:r>
              <a:rPr lang="en-US" altLang="ko-KR" sz="5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  <a:endParaRPr lang="en-US" altLang="ko-KR" sz="5400" dirty="0" smtClean="0">
              <a:solidFill>
                <a:schemeClr val="accent1">
                  <a:lumMod val="75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57955" y="620688"/>
            <a:ext cx="8089074" cy="421653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두장의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이미지를 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50%</a:t>
            </a:r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씩 더한다면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..</a:t>
            </a:r>
          </a:p>
          <a:p>
            <a:pPr>
              <a:buFontTx/>
              <a:buChar char="-"/>
            </a:pP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색상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A) * 0.5 + (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색상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B) * 0.5</a:t>
            </a:r>
          </a:p>
          <a:p>
            <a:pPr>
              <a:buFontTx/>
              <a:buChar char="-"/>
            </a:pP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이때 색상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A, B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가 일반 이미지파일의 값이라면 </a:t>
            </a:r>
            <a:r>
              <a:rPr lang="en-US" altLang="ko-KR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sRGB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공간에 있는 색상이고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실제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색상값보다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약간 밝은 것들이라는 의미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그러므로 보다 정확한 계산을 위해 다음과 같이 </a:t>
            </a:r>
            <a:r>
              <a:rPr lang="ko-KR" altLang="en-US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두단계로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계산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-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단계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1 : ((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색상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A)^2.2) * 0.5 + ((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색상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B)^2.2) * 0.5</a:t>
            </a: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-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색상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A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와 색상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B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의 값 범위가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0.0~1.0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이므로 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(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색상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A^2.2) &lt;=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색상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A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라는 부등식이 성립되는데 이는 다시 말해 어둡게 만드는 것이다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예를 들어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0.5^2.2 = 0.2175.</a:t>
            </a: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-</a:t>
            </a:r>
            <a:r>
              <a:rPr lang="en-US" altLang="ko-KR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sRGB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공간에서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Linear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공간으로 옮긴 뒤에 값을 더하고 나서 다시 </a:t>
            </a:r>
            <a:r>
              <a:rPr lang="en-US" altLang="ko-KR" sz="2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sRGB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로 옮긴다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단계 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2: 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((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색상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A)^2.2) * 0.5 + ((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색상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B)^2.2) * 0.5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)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^ (1.0/2.2)</a:t>
            </a:r>
          </a:p>
        </p:txBody>
      </p:sp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60648"/>
            <a:ext cx="2095500" cy="628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63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2348880"/>
            <a:ext cx="2095500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직선 화살표 연결선 7"/>
          <p:cNvCxnSpPr/>
          <p:nvPr/>
        </p:nvCxnSpPr>
        <p:spPr>
          <a:xfrm>
            <a:off x="2843808" y="3212976"/>
            <a:ext cx="72008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635896" y="2996952"/>
            <a:ext cx="9428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살짝 어두운</a:t>
            </a:r>
            <a:endParaRPr lang="en-US" altLang="ko-KR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원본 이미지</a:t>
            </a:r>
            <a:endParaRPr lang="en-US" altLang="ko-KR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7085497" y="3212976"/>
            <a:ext cx="72008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877585" y="2996952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너무 밝다</a:t>
            </a:r>
            <a:endParaRPr lang="en-US" altLang="ko-KR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843808" y="5158933"/>
            <a:ext cx="72008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635896" y="4942909"/>
            <a:ext cx="12795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촬영자가 실제로</a:t>
            </a:r>
            <a:endParaRPr lang="en-US" altLang="ko-KR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찍고 싶었던 </a:t>
            </a:r>
            <a:endParaRPr lang="en-US" altLang="ko-KR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이미지</a:t>
            </a:r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7955" y="620688"/>
            <a:ext cx="6458819" cy="31085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결론</a:t>
            </a:r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Gamma Correction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의 개념이 도입되는 첫번째 이유는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모든 모니터들은 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실제 모니터로 보내지는 영상정보보다 어둡게 보여준다는 것에서 출발한다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-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인간의 시각적인 부분에서 밝은 색 지역보다 어두운 색 지역의 변화에 </a:t>
            </a:r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 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민감하기 때문에 어두운 지역의 정밀도를 높이자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  <a:p>
            <a:endParaRPr lang="en-US" altLang="ko-K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-</a:t>
            </a:r>
            <a:r>
              <a:rPr lang="ko-KR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다양한 모니터의 비선형 반응을 보정하자</a:t>
            </a:r>
            <a:r>
              <a:rPr lang="en-US" altLang="ko-KR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4165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j043089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5" y="-38100"/>
            <a:ext cx="9140825" cy="6896100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 rot="1157578">
            <a:off x="3802227" y="3697567"/>
            <a:ext cx="1490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Thank 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547664" y="1934830"/>
            <a:ext cx="6401111" cy="286232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입력값에</a:t>
            </a:r>
            <a:r>
              <a:rPr lang="ko-KR" altLang="en-US" sz="6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 대한 </a:t>
            </a:r>
            <a:r>
              <a:rPr lang="ko-KR" altLang="en-US" sz="60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출력값의</a:t>
            </a:r>
            <a:endParaRPr lang="en-US" altLang="ko-KR" sz="6000" dirty="0" smtClean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6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비선형적 특성을 보일 때</a:t>
            </a:r>
            <a:endParaRPr lang="en-US" altLang="ko-KR" sz="6000" dirty="0" smtClean="0">
              <a:solidFill>
                <a:schemeClr val="accent3">
                  <a:lumMod val="60000"/>
                  <a:lumOff val="40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  <a:p>
            <a:r>
              <a:rPr lang="ko-KR" altLang="en-US" sz="6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그 비선형성의 정도를 뜻한다</a:t>
            </a:r>
            <a:r>
              <a:rPr lang="en-US" altLang="ko-KR" sz="6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256977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771800" y="2636912"/>
            <a:ext cx="1616148" cy="101566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결론은</a:t>
            </a:r>
            <a:r>
              <a:rPr lang="en-US" altLang="ko-KR" sz="6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..</a:t>
            </a:r>
          </a:p>
        </p:txBody>
      </p:sp>
    </p:spTree>
    <p:extLst>
      <p:ext uri="{BB962C8B-B14F-4D97-AF65-F5344CB8AC3E}">
        <p14:creationId xmlns="" xmlns:p14="http://schemas.microsoft.com/office/powerpoint/2010/main" val="87330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3301</TotalTime>
  <Words>2155</Words>
  <Application>Microsoft Office PowerPoint</Application>
  <PresentationFormat>화면 슬라이드 쇼(4:3)</PresentationFormat>
  <Paragraphs>303</Paragraphs>
  <Slides>77</Slides>
  <Notes>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7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</dc:creator>
  <cp:lastModifiedBy>mgun</cp:lastModifiedBy>
  <cp:revision>590</cp:revision>
  <dcterms:created xsi:type="dcterms:W3CDTF">2011-04-01T03:49:01Z</dcterms:created>
  <dcterms:modified xsi:type="dcterms:W3CDTF">2012-05-19T07:20:09Z</dcterms:modified>
</cp:coreProperties>
</file>